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13" r:id="rId9"/>
    <p:sldId id="314" r:id="rId10"/>
    <p:sldId id="315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iu Matei" initials="L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86446"/>
  </p:normalViewPr>
  <p:slideViewPr>
    <p:cSldViewPr snapToGrid="0">
      <p:cViewPr>
        <p:scale>
          <a:sx n="80" d="100"/>
          <a:sy n="80" d="100"/>
        </p:scale>
        <p:origin x="-90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6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2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1212-313A-4DBB-B3A8-2B03213373A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5940-B0A4-4DC9-8BEC-38CF947676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values for today: internal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Liviu Matei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333" y="4429919"/>
            <a:ext cx="31115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matters of freedom for the university, the key is in the hand of the state. But solidarity matters.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5660"/>
            <a:ext cx="3898143" cy="259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97" y="1590426"/>
            <a:ext cx="5156323" cy="2578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297" y="4299697"/>
            <a:ext cx="33909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07" y="4856232"/>
            <a:ext cx="4020567" cy="1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of the universities: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values</a:t>
            </a:r>
          </a:p>
          <a:p>
            <a:r>
              <a:rPr lang="en-US" dirty="0" smtClean="0"/>
              <a:t>Guided by values</a:t>
            </a:r>
          </a:p>
          <a:p>
            <a:endParaRPr lang="en-US" dirty="0"/>
          </a:p>
          <a:p>
            <a:r>
              <a:rPr lang="en-US" dirty="0" smtClean="0"/>
              <a:t>Is the university environment more “saturated” in values than other sectors? </a:t>
            </a:r>
          </a:p>
        </p:txBody>
      </p:sp>
    </p:spTree>
    <p:extLst>
      <p:ext uri="{BB962C8B-B14F-4D97-AF65-F5344CB8AC3E}">
        <p14:creationId xmlns:p14="http://schemas.microsoft.com/office/powerpoint/2010/main" val="1182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95" y="392019"/>
            <a:ext cx="10515600" cy="1325563"/>
          </a:xfrm>
        </p:spPr>
        <p:txBody>
          <a:bodyPr/>
          <a:lstStyle/>
          <a:p>
            <a:r>
              <a:rPr lang="en-US" dirty="0" smtClean="0"/>
              <a:t>Long list of university values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541" y="1717582"/>
            <a:ext cx="62259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Empirically verifiable</a:t>
            </a:r>
          </a:p>
          <a:p>
            <a:endParaRPr lang="en-US" dirty="0"/>
          </a:p>
          <a:p>
            <a:r>
              <a:rPr lang="en-US" dirty="0" smtClean="0"/>
              <a:t>Most often: truth, freedom, excellence</a:t>
            </a:r>
          </a:p>
          <a:p>
            <a:endParaRPr lang="en-US" dirty="0"/>
          </a:p>
          <a:p>
            <a:r>
              <a:rPr lang="en-US" dirty="0" smtClean="0"/>
              <a:t>A really long and </a:t>
            </a:r>
            <a:r>
              <a:rPr lang="en-US" b="1" dirty="0" smtClean="0">
                <a:solidFill>
                  <a:srgbClr val="FF0000"/>
                </a:solidFill>
              </a:rPr>
              <a:t>highly diverse </a:t>
            </a:r>
            <a:r>
              <a:rPr lang="en-US" dirty="0" smtClean="0"/>
              <a:t>list at individual institutions around the world: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Inclusiveness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Justice (“Truth, justice, and freedom”)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Creativity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“Relentless ambition”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Diversity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Promotion/assertion of national identity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“Open society”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Etc.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40" y="2702859"/>
            <a:ext cx="4740707" cy="35509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5866" y="3729264"/>
            <a:ext cx="3315326" cy="3198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39" y="578969"/>
            <a:ext cx="4740707" cy="3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values?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Orienting the internal activities of the university (e.g. integrity, rigor)</a:t>
            </a:r>
          </a:p>
          <a:p>
            <a:r>
              <a:rPr lang="en-US" dirty="0" smtClean="0"/>
              <a:t>Defining the external commitment and expected impact of university work (e.g. social justice, building national identity)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i="1" dirty="0" smtClean="0"/>
              <a:t>Not a strict, stark distinction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235" y="3012141"/>
            <a:ext cx="3454400" cy="33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473812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What is the source of university values?</a:t>
            </a:r>
          </a:p>
          <a:p>
            <a:r>
              <a:rPr lang="en-US" i="1" dirty="0" smtClean="0"/>
              <a:t>How/where are they codified?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ources of values/frameworks of reference for values can be external or internal, </a:t>
            </a:r>
            <a:r>
              <a:rPr lang="en-US" dirty="0" smtClean="0">
                <a:solidFill>
                  <a:srgbClr val="FF0000"/>
                </a:solidFill>
              </a:rPr>
              <a:t>formal or more informal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>
              <a:buFont typeface="Wingdings" charset="2"/>
              <a:buChar char="Ø"/>
            </a:pPr>
            <a:r>
              <a:rPr lang="en-US" u="sng" dirty="0" smtClean="0"/>
              <a:t>External</a:t>
            </a:r>
            <a:r>
              <a:rPr lang="en-US" dirty="0" smtClean="0"/>
              <a:t>: legislation, regulatory frameworks, policies, etc.  and </a:t>
            </a:r>
            <a:r>
              <a:rPr lang="en-US" b="1" dirty="0" smtClean="0">
                <a:solidFill>
                  <a:srgbClr val="FF0000"/>
                </a:solidFill>
              </a:rPr>
              <a:t>the higher education compact </a:t>
            </a:r>
            <a:r>
              <a:rPr lang="en-US" dirty="0" smtClean="0"/>
              <a:t>(J. Cole).</a:t>
            </a:r>
          </a:p>
          <a:p>
            <a:pPr>
              <a:buFont typeface="Wingdings" charset="2"/>
              <a:buChar char="Ø"/>
            </a:pPr>
            <a:r>
              <a:rPr lang="en-US" u="sng" dirty="0" smtClean="0"/>
              <a:t>Internal</a:t>
            </a:r>
            <a:r>
              <a:rPr lang="en-US" dirty="0" smtClean="0"/>
              <a:t>: university charters, mission statement, internal regulations and policy documents, and </a:t>
            </a:r>
            <a:r>
              <a:rPr lang="en-US" b="1" dirty="0" smtClean="0">
                <a:solidFill>
                  <a:srgbClr val="FF0000"/>
                </a:solidFill>
              </a:rPr>
              <a:t>the institutional ethos.</a:t>
            </a:r>
          </a:p>
          <a:p>
            <a:pPr>
              <a:buFont typeface="Wingdings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Complementarity or opposition (clashes, even?).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happens in times of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hange of frameworks?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99" y="365125"/>
            <a:ext cx="4292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important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i="1" dirty="0"/>
              <a:t>Less often discussed?</a:t>
            </a:r>
          </a:p>
          <a:p>
            <a:endParaRPr lang="en-US" dirty="0"/>
          </a:p>
          <a:p>
            <a:r>
              <a:rPr lang="en-US" dirty="0"/>
              <a:t>Collegiality (internal) -  </a:t>
            </a:r>
            <a:r>
              <a:rPr lang="en-US" sz="2400" dirty="0" smtClean="0"/>
              <a:t>a </a:t>
            </a:r>
            <a:r>
              <a:rPr lang="en-US" sz="2400" dirty="0"/>
              <a:t>key universal university value</a:t>
            </a:r>
            <a:r>
              <a:rPr lang="en-US" dirty="0"/>
              <a:t>?</a:t>
            </a:r>
          </a:p>
          <a:p>
            <a:r>
              <a:rPr lang="en-US" dirty="0"/>
              <a:t>Solidarity (external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Defining (distinctive) values for the university?</a:t>
            </a:r>
          </a:p>
          <a:p>
            <a:pPr marL="0" indent="0">
              <a:buNone/>
            </a:pPr>
            <a:r>
              <a:rPr lang="en-US" i="1" dirty="0" smtClean="0"/>
              <a:t>Support the assertion of academic freedom and institutional autonomy?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Not explicitly mentioned in the Magna Charta </a:t>
            </a:r>
            <a:r>
              <a:rPr lang="en-US" dirty="0" err="1" smtClean="0"/>
              <a:t>Universitatum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Solidarity is strongly and thoroughly implied.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31" y="-473888"/>
            <a:ext cx="4534655" cy="33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solidarity work</a:t>
            </a:r>
            <a:r>
              <a:rPr lang="en-US" dirty="0" smtClean="0"/>
              <a:t>?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examples: </a:t>
            </a:r>
          </a:p>
          <a:p>
            <a:pPr marL="0" indent="0">
              <a:buNone/>
            </a:pPr>
            <a:r>
              <a:rPr lang="en-US" dirty="0" smtClean="0"/>
              <a:t>	solidarity based on and in the name of the Magna Charta 	</a:t>
            </a:r>
            <a:r>
              <a:rPr lang="en-US" dirty="0" err="1" smtClean="0"/>
              <a:t>Universitatum</a:t>
            </a:r>
            <a:r>
              <a:rPr lang="en-US" dirty="0" smtClean="0"/>
              <a:t> principles.</a:t>
            </a:r>
          </a:p>
          <a:p>
            <a:endParaRPr lang="en-US" dirty="0"/>
          </a:p>
          <a:p>
            <a:r>
              <a:rPr lang="en-US" dirty="0"/>
              <a:t>Any lessons from the CEU case?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81" y="708025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40" y="225440"/>
            <a:ext cx="7241078" cy="395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18" y="1016517"/>
            <a:ext cx="3319663" cy="2207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40" y="3224479"/>
            <a:ext cx="11486533" cy="3765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5818" y="61546"/>
            <a:ext cx="331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Freedom of the University matters to other universities and to the public –but does that change anything?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7147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23" y="1640434"/>
            <a:ext cx="7628792" cy="3763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63" y="3546596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335</Words>
  <Application>Microsoft Office PowerPoint</Application>
  <PresentationFormat>Personalizzato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University values for today: internal perspectives</vt:lpstr>
      <vt:lpstr>Work of the universities:</vt:lpstr>
      <vt:lpstr>Long list of university values</vt:lpstr>
      <vt:lpstr>Categories of values?</vt:lpstr>
      <vt:lpstr>An important question:</vt:lpstr>
      <vt:lpstr>Two important values</vt:lpstr>
      <vt:lpstr>Does solidarity work? How?</vt:lpstr>
      <vt:lpstr>Presentazione standard di PowerPoint</vt:lpstr>
      <vt:lpstr>Presentazione standard di PowerPoint</vt:lpstr>
      <vt:lpstr>In matters of freedom for the university, the key is in the hand of the state. But solidarity matters.</vt:lpstr>
    </vt:vector>
  </TitlesOfParts>
  <Company>CEU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Liviu Matei</dc:creator>
  <cp:lastModifiedBy>UTENTE</cp:lastModifiedBy>
  <cp:revision>90</cp:revision>
  <cp:lastPrinted>2017-06-25T13:52:28Z</cp:lastPrinted>
  <dcterms:created xsi:type="dcterms:W3CDTF">2017-06-23T17:34:05Z</dcterms:created>
  <dcterms:modified xsi:type="dcterms:W3CDTF">2017-09-06T10:52:23Z</dcterms:modified>
</cp:coreProperties>
</file>